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3"/>
  </p:notesMasterIdLst>
  <p:handoutMasterIdLst>
    <p:handoutMasterId r:id="rId24"/>
  </p:handoutMasterIdLst>
  <p:sldIdLst>
    <p:sldId id="256" r:id="rId2"/>
    <p:sldId id="372" r:id="rId3"/>
    <p:sldId id="374" r:id="rId4"/>
    <p:sldId id="323" r:id="rId5"/>
    <p:sldId id="330" r:id="rId6"/>
    <p:sldId id="331" r:id="rId7"/>
    <p:sldId id="346" r:id="rId8"/>
    <p:sldId id="370" r:id="rId9"/>
    <p:sldId id="347" r:id="rId10"/>
    <p:sldId id="348" r:id="rId11"/>
    <p:sldId id="353" r:id="rId12"/>
    <p:sldId id="354" r:id="rId13"/>
    <p:sldId id="334" r:id="rId14"/>
    <p:sldId id="363" r:id="rId15"/>
    <p:sldId id="335" r:id="rId16"/>
    <p:sldId id="337" r:id="rId17"/>
    <p:sldId id="366" r:id="rId18"/>
    <p:sldId id="338" r:id="rId19"/>
    <p:sldId id="340" r:id="rId20"/>
    <p:sldId id="375" r:id="rId21"/>
    <p:sldId id="359" r:id="rId22"/>
  </p:sldIdLst>
  <p:sldSz cx="9906000" cy="6858000" type="A4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614">
          <p15:clr>
            <a:srgbClr val="A4A3A4"/>
          </p15:clr>
        </p15:guide>
        <p15:guide id="2" pos="32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1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А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FBFC"/>
    <a:srgbClr val="000000"/>
    <a:srgbClr val="FDF3E1"/>
    <a:srgbClr val="FED3CC"/>
    <a:srgbClr val="F40063"/>
    <a:srgbClr val="FF0066"/>
    <a:srgbClr val="FF95C0"/>
    <a:srgbClr val="FFCBB1"/>
    <a:srgbClr val="FDA2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88" autoAdjust="0"/>
    <p:restoredTop sz="87057" autoAdjust="0"/>
  </p:normalViewPr>
  <p:slideViewPr>
    <p:cSldViewPr>
      <p:cViewPr varScale="1">
        <p:scale>
          <a:sx n="95" d="100"/>
          <a:sy n="95" d="100"/>
        </p:scale>
        <p:origin x="-354" y="-90"/>
      </p:cViewPr>
      <p:guideLst>
        <p:guide orient="horz" pos="2614"/>
        <p:guide pos="3219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 varScale="1">
        <p:scale>
          <a:sx n="60" d="100"/>
          <a:sy n="60" d="100"/>
        </p:scale>
        <p:origin x="-2418" y="-84"/>
      </p:cViewPr>
      <p:guideLst>
        <p:guide orient="horz" pos="3126"/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0" tIns="45645" rIns="91290" bIns="456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8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0" tIns="45645" rIns="91290" bIns="456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80538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0" tIns="45645" rIns="91290" bIns="456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8" y="9380538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0" tIns="45645" rIns="91290" bIns="456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3DB869-24F3-401C-A612-14076BA7DA5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42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8806" cy="46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0" tIns="45645" rIns="91290" bIns="456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164" y="2"/>
            <a:ext cx="2948806" cy="46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0" tIns="45645" rIns="91290" bIns="456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dirty="0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8663" y="771525"/>
            <a:ext cx="534828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33" y="4708017"/>
            <a:ext cx="4988109" cy="4399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0" tIns="45645" rIns="91290" bIns="456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17649"/>
            <a:ext cx="2948806" cy="463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0" tIns="45645" rIns="91290" bIns="456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164" y="9417649"/>
            <a:ext cx="2948806" cy="463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0" tIns="45645" rIns="91290" bIns="456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29B5EE-86D0-4609-A201-532591FDB250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687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27DA92-8840-406F-8649-C727E2FC89ED}" type="slidenum">
              <a:rPr lang="ru-RU"/>
              <a:pPr/>
              <a:t>1</a:t>
            </a:fld>
            <a:endParaRPr lang="ru-RU" dirty="0"/>
          </a:p>
        </p:txBody>
      </p:sp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8663" y="771525"/>
            <a:ext cx="5348287" cy="3703638"/>
          </a:xfrm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632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9B5EE-86D0-4609-A201-532591FDB250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04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CD92A-039D-478D-8A6B-18F7627AEE0F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67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C8ED4-0525-40A5-BA56-662319B06603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759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10E82-D5D5-47F9-AD8C-AB0047F189F5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5091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95300" y="274639"/>
            <a:ext cx="89154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27AF806C-35F8-4768-B36E-AFBBD883BBF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13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13318-3BC5-4E22-AE06-39A9A0DFC7B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685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E7CCF-3024-463D-A7CA-527256A13718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723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B52E6-25E8-47B3-8CE5-3FDC28779DA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65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FF8AF-B325-4B70-9534-14CED47FEC5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08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A3E3F-E025-4FA5-B622-CDE42CC7006A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6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31767-4E36-4D51-A627-B4BE6C7700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722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6C37F-C7C9-4917-BC29-9BA502064D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19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44FD-E261-4A9C-AC73-5F0B4269FAC9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0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82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dirty="0"/>
          </a:p>
        </p:txBody>
      </p:sp>
      <p:sp>
        <p:nvSpPr>
          <p:cNvPr id="782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782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5A948B-7893-472C-9FB8-F0E2CB9DA301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782343" name="Rectangle 7"/>
          <p:cNvSpPr>
            <a:spLocks noChangeArrowheads="1"/>
          </p:cNvSpPr>
          <p:nvPr userDrawn="1"/>
        </p:nvSpPr>
        <p:spPr bwMode="auto">
          <a:xfrm>
            <a:off x="7795817" y="6595687"/>
            <a:ext cx="1965901" cy="248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sz="1000" dirty="0">
                <a:latin typeface="Times New Roman" pitchFamily="18" charset="0"/>
              </a:rPr>
              <a:t>Copyright © Даценко А.И., 2005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2480" y="404664"/>
            <a:ext cx="9289032" cy="2880320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Организация работы по охране труда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исполнительных органах государственной власти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Мурманской области 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332" y="3573016"/>
            <a:ext cx="3810000" cy="2780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60512" y="188641"/>
            <a:ext cx="8928992" cy="576063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Проверка знаний требований охраны труда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416496" y="908720"/>
            <a:ext cx="9145016" cy="0"/>
          </a:xfrm>
          <a:prstGeom prst="line">
            <a:avLst/>
          </a:prstGeom>
          <a:ln w="25400">
            <a:solidFill>
              <a:schemeClr val="accent5">
                <a:lumMod val="25000"/>
              </a:schemeClr>
            </a:solidFill>
            <a:headEnd/>
            <a:tailEnd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square" lIns="90000" tIns="46800" rIns="90000" bIns="46800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60512" y="1484784"/>
            <a:ext cx="8856984" cy="43204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Проверка знаний требований охраны  труда</a:t>
            </a:r>
            <a:endParaRPr lang="ru-RU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33120" y="2636912"/>
            <a:ext cx="3384376" cy="5040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Внеочередная </a:t>
            </a:r>
            <a:endParaRPr lang="ru-RU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8504" y="2636912"/>
            <a:ext cx="3312368" cy="5040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Очередная</a:t>
            </a:r>
            <a:endParaRPr lang="ru-RU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17" name="Прямая со стрелкой 16"/>
          <p:cNvCxnSpPr>
            <a:stCxn id="7" idx="2"/>
          </p:cNvCxnSpPr>
          <p:nvPr/>
        </p:nvCxnSpPr>
        <p:spPr>
          <a:xfrm flipH="1">
            <a:off x="3406266" y="1916832"/>
            <a:ext cx="1582738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004079" y="1929284"/>
            <a:ext cx="1383426" cy="707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560512" y="4072483"/>
            <a:ext cx="5826993" cy="187679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0000">
              <a:lnSpc>
                <a:spcPct val="150000"/>
              </a:lnSpc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defTabSz="450000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Руководители и специалисты по охране труда проходят </a:t>
            </a:r>
            <a:r>
              <a:rPr lang="ru-RU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очередную проверку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знаний требований охраны труда </a:t>
            </a:r>
            <a:r>
              <a:rPr lang="ru-RU" sz="2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 реже одного раза в три года.</a:t>
            </a:r>
          </a:p>
          <a:p>
            <a:pPr defTabSz="450000">
              <a:lnSpc>
                <a:spcPct val="150000"/>
              </a:lnSpc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 bwMode="auto">
          <a:xfrm>
            <a:off x="2144688" y="3284984"/>
            <a:ext cx="0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кругленный прямоугольник 35"/>
          <p:cNvSpPr/>
          <p:nvPr/>
        </p:nvSpPr>
        <p:spPr>
          <a:xfrm>
            <a:off x="416496" y="1124744"/>
            <a:ext cx="9001000" cy="608168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0000">
              <a:lnSpc>
                <a:spcPct val="150000"/>
              </a:lnSpc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ПРОТОКОЛ № ____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ЗАСЕДАНИЯ КОМИССИИ ПО ПРОВЕРКЕ ЗНАНИЙ ТРЕБОВАНИЙ ОХРАНЫ ТРУДА РАБОТНИКОВ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(полное наименование ИОГВ)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r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«___» ___________ 20__ год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соответствии    с    приказом    руководителя ИОГВ от «___» ___________  20__  г.  №  ______</a:t>
            </a:r>
          </a:p>
          <a:p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комиссия в составе: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председателя ________________________________________________________________________________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(Ф.И.О., должность)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членов: _____________________________________________________________________________________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(Ф.И.О., должность)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представителей &lt;*&gt;: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органов исполнительной   власти   Мурманской области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(Ф.И.О., должность)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органов местного самоуправления ______________________________________________________________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(Ф.И.О., должность)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государственной инспекции  труда Мурманской области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(Ф.И.О., должность)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провела проверку  знаний  требований  охраны  труда  работников по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(наименование программы обучения по охране труда)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объеме ____________________________________________________________________________________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(количество часов)</a:t>
            </a:r>
          </a:p>
          <a:p>
            <a:pPr defTabSz="450000">
              <a:lnSpc>
                <a:spcPct val="150000"/>
              </a:lnSpc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856656" y="476672"/>
            <a:ext cx="6480720" cy="463846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Оформление результатов  проверки знаний </a:t>
            </a:r>
          </a:p>
        </p:txBody>
      </p:sp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кругленный прямоугольник 35"/>
          <p:cNvSpPr/>
          <p:nvPr/>
        </p:nvSpPr>
        <p:spPr>
          <a:xfrm>
            <a:off x="416496" y="260648"/>
            <a:ext cx="9001000" cy="640871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0000">
              <a:lnSpc>
                <a:spcPct val="150000"/>
              </a:lnSpc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defTabSz="450000">
              <a:lnSpc>
                <a:spcPct val="150000"/>
              </a:lnSpc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defTabSz="450000">
              <a:lnSpc>
                <a:spcPct val="150000"/>
              </a:lnSpc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defTabSz="450000">
              <a:lnSpc>
                <a:spcPct val="150000"/>
              </a:lnSpc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450000">
              <a:lnSpc>
                <a:spcPct val="150000"/>
              </a:lnSpc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450000">
              <a:lnSpc>
                <a:spcPct val="150000"/>
              </a:lnSpc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Председатель комиссии _______________________________________________________________________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(Ф.И.О., подпись)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Члены комиссии: ____________________________________________________________________________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(Ф.И.О., подпись)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Представители &lt;**&gt;: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органов исполнительной власти Мурманской области ____________________________________________________________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(Ф.И.О., подпись)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органов местного самоуправления    ____________________________________________________________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(Ф.И.О., подпись)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государственной инспекции труда Мурманской области            ____________________________________________________________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(Ф.И.О., подпись)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--------------------------------</a:t>
            </a:r>
          </a:p>
          <a:p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&lt;*&gt; Указываются, если участвуют в работе комиссии.</a:t>
            </a:r>
          </a:p>
          <a:p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&lt;**&gt; Подписываются, если участвуют в работе комиссии.</a:t>
            </a:r>
            <a:endParaRPr lang="ru-RU" sz="14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185689"/>
              </p:ext>
            </p:extLst>
          </p:nvPr>
        </p:nvGraphicFramePr>
        <p:xfrm>
          <a:off x="992561" y="464811"/>
          <a:ext cx="7848870" cy="1812061"/>
        </p:xfrm>
        <a:graphic>
          <a:graphicData uri="http://schemas.openxmlformats.org/drawingml/2006/table">
            <a:tbl>
              <a:tblPr/>
              <a:tblGrid>
                <a:gridCol w="532260"/>
                <a:gridCol w="691875"/>
                <a:gridCol w="909614"/>
                <a:gridCol w="1493154"/>
                <a:gridCol w="1172856"/>
                <a:gridCol w="1493154"/>
                <a:gridCol w="1555957"/>
              </a:tblGrid>
              <a:tr h="1566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п/п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Ф.И.О.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Должность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структурного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подразделения 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проверки 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знаний   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(сдал/не сдал) 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 выданного     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удостоверения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Причина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проверки знаний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(очередная, 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внеочередная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 т.д.)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Подпись    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проверяемого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600" marR="46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60512" y="188641"/>
            <a:ext cx="8928992" cy="1152127"/>
          </a:xfrm>
        </p:spPr>
        <p:txBody>
          <a:bodyPr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Инструктажи государственных гражданских служащих и работников ИОГВ по охране труда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1500" y="1772816"/>
            <a:ext cx="8845996" cy="89381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Виды инструктажей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60512" y="2996952"/>
            <a:ext cx="1584176" cy="72008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Вводный</a:t>
            </a:r>
            <a:endParaRPr lang="ru-RU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>
            <a:off x="1209378" y="2852142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2288704" y="4509120"/>
            <a:ext cx="1656184" cy="662583"/>
          </a:xfrm>
          <a:prstGeom prst="roundRect">
            <a:avLst>
              <a:gd name="adj" fmla="val 12888"/>
            </a:avLst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Первичный</a:t>
            </a:r>
            <a:endParaRPr lang="ru-RU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248150" y="4509120"/>
            <a:ext cx="1496938" cy="66258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Повторный</a:t>
            </a:r>
            <a:endParaRPr lang="ru-RU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889104" y="4509120"/>
            <a:ext cx="1800200" cy="648072"/>
          </a:xfrm>
          <a:prstGeom prst="roundRect">
            <a:avLst>
              <a:gd name="adj" fmla="val 14777"/>
            </a:avLst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Внеплановый</a:t>
            </a:r>
            <a:endParaRPr lang="ru-RU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833320" y="4495428"/>
            <a:ext cx="1634530" cy="661764"/>
          </a:xfrm>
          <a:prstGeom prst="roundRect">
            <a:avLst>
              <a:gd name="adj" fmla="val 14777"/>
            </a:avLst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Целевой</a:t>
            </a:r>
            <a:endParaRPr lang="ru-RU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216696" y="2996952"/>
            <a:ext cx="7128792" cy="72008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Инструктаж на рабочем месте</a:t>
            </a:r>
            <a:endParaRPr lang="ru-RU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rot="5400000">
            <a:off x="5097810" y="2852142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3116796" y="3717032"/>
            <a:ext cx="1588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987416" y="3717032"/>
            <a:ext cx="1588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6789204" y="3717032"/>
            <a:ext cx="1588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8625408" y="371703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60512" y="188641"/>
            <a:ext cx="8928992" cy="576063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Вводный инструктаж по охране труда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88504" y="980728"/>
            <a:ext cx="9001000" cy="36004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Вводный инструктаж -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проходят в установленном порядке 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</a:rPr>
              <a:t>все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принимаемые на работу в ИОГВ лица, а также: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работники, командированные в ИОГВ;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работники сторонних организаций,  выполняющие определенные работы на выделенном участке в ИОГВ;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студенты, проходящие в ИОГВ производственную практику;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другие лица, участвующие в производственной деятельности ИОГВ.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Вводный инструктаж -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проводит специалист по охране труда или работник, на которого приказом руководителя (или уполномоченного им лица) возложены эти обязанности.</a:t>
            </a:r>
          </a:p>
          <a:p>
            <a:pPr algn="just">
              <a:lnSpc>
                <a:spcPct val="85000"/>
              </a:lnSpc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026" name="Picture 2" descr="F:\Разработка стенда для отдела по труду\Интересные картинки к методичкам\zmogeliuka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8824" y="4725144"/>
            <a:ext cx="2289448" cy="20882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420851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кругленный прямоугольник 35"/>
          <p:cNvSpPr/>
          <p:nvPr/>
        </p:nvSpPr>
        <p:spPr>
          <a:xfrm>
            <a:off x="511746" y="1052735"/>
            <a:ext cx="9001000" cy="360040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450000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От </a:t>
            </a:r>
            <a:r>
              <a:rPr lang="ru-RU" sz="2000" b="1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первичного инструктажа </a:t>
            </a:r>
            <a:r>
              <a:rPr lang="ru-RU" sz="2000" dirty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могут освобождаться </a:t>
            </a:r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работники</a:t>
            </a:r>
            <a:r>
              <a:rPr lang="ru-RU" sz="2000" dirty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, не связанные с эксплуатацией, обслуживанием, испытанием, наладкой и ремонтом оборудования, использованием электрифицированного или иного инструмента, хранением и применением сырья и </a:t>
            </a:r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материалов. Перечень </a:t>
            </a:r>
            <a:r>
              <a:rPr lang="ru-RU" sz="2000" dirty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должностей работников,  освобожденных от прохождения  первичного инструктажа на рабочем месте, утверждается руководителем ИОГВ. </a:t>
            </a:r>
          </a:p>
          <a:p>
            <a:pPr algn="just" defTabSz="450000"/>
            <a:r>
              <a:rPr lang="ru-RU" sz="2000" b="1" dirty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	</a:t>
            </a:r>
            <a:endParaRPr lang="ru-RU" sz="2000" dirty="0">
              <a:solidFill>
                <a:srgbClr val="000000"/>
              </a:solidFill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9700" y="260648"/>
            <a:ext cx="7503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Первичный инструктаж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рабочем месте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кругленный прямоугольник 35"/>
          <p:cNvSpPr/>
          <p:nvPr/>
        </p:nvSpPr>
        <p:spPr>
          <a:xfrm>
            <a:off x="1030660" y="1340768"/>
            <a:ext cx="8064896" cy="396044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450000">
              <a:lnSpc>
                <a:spcPct val="150000"/>
              </a:lnSpc>
            </a:pP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defTabSz="450000">
              <a:lnSpc>
                <a:spcPct val="150000"/>
              </a:lnSpc>
            </a:pPr>
            <a:endPara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>
              <a:lnSpc>
                <a:spcPct val="150000"/>
              </a:lnSpc>
            </a:pPr>
            <a:endPara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>
              <a:lnSpc>
                <a:spcPct val="150000"/>
              </a:lnSpc>
            </a:pPr>
            <a:endPara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>
              <a:lnSpc>
                <a:spcPct val="150000"/>
              </a:lnSpc>
              <a:buFontTx/>
              <a:buChar char="-"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>
              <a:lnSpc>
                <a:spcPct val="150000"/>
              </a:lnSpc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>
              <a:lnSpc>
                <a:spcPct val="150000"/>
              </a:lnSpc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defTabSz="450000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/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/>
            <a:endPara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/>
            <a:r>
              <a:rPr lang="ru-RU" sz="2000" b="1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Повторный </a:t>
            </a:r>
            <a:r>
              <a:rPr lang="ru-RU" sz="2000" b="1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инструктаж на рабочем месте </a:t>
            </a:r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проводится со специалистами </a:t>
            </a:r>
            <a:r>
              <a:rPr lang="ru-RU" sz="2000" i="1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не реже одного раза в шесть месяцев</a:t>
            </a:r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.</a:t>
            </a:r>
          </a:p>
          <a:p>
            <a:pPr algn="just" defTabSz="450000"/>
            <a:endParaRPr lang="ru-RU" sz="2000" dirty="0" smtClean="0">
              <a:solidFill>
                <a:srgbClr val="000000"/>
              </a:solidFill>
              <a:latin typeface="Constantia" pitchFamily="18" charset="0"/>
              <a:cs typeface="Times New Roman" pitchFamily="18" charset="0"/>
            </a:endParaRPr>
          </a:p>
          <a:p>
            <a:pPr algn="just" defTabSz="450000"/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	Повторный  инструктаж проводят  индивидуально или с группой  работников, обслуживающих однотипное оборудование, и в пределах общего рабочего места в соответствии с инструкцией по охране труда.</a:t>
            </a:r>
          </a:p>
          <a:p>
            <a:pPr algn="just" defTabSz="450000"/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algn="just" defTabSz="450000"/>
            <a:r>
              <a:rPr lang="ru-RU" sz="2000" dirty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	</a:t>
            </a:r>
            <a:r>
              <a:rPr lang="ru-RU" sz="2000" dirty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От повторного инструктажа освобождены работники, должности которых включены в перечень должностей,   освобожденных от прохождения  вводного инструктажа. </a:t>
            </a:r>
          </a:p>
          <a:p>
            <a:pPr algn="just" defTabSz="450000"/>
            <a:r>
              <a:rPr lang="ru-RU" sz="2000" dirty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algn="just" defTabSz="450000"/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. </a:t>
            </a:r>
            <a:endParaRPr lang="ru-RU" sz="2000" dirty="0">
              <a:solidFill>
                <a:srgbClr val="000000"/>
              </a:solidFill>
              <a:latin typeface="Constantia" pitchFamily="18" charset="0"/>
              <a:cs typeface="Times New Roman" pitchFamily="18" charset="0"/>
            </a:endParaRPr>
          </a:p>
          <a:p>
            <a:pPr algn="just" defTabSz="450000"/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algn="just" defTabSz="450000">
              <a:lnSpc>
                <a:spcPct val="150000"/>
              </a:lnSpc>
            </a:pPr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	</a:t>
            </a:r>
          </a:p>
          <a:p>
            <a:pPr algn="just" defTabSz="450000">
              <a:lnSpc>
                <a:spcPct val="150000"/>
              </a:lnSpc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>
              <a:lnSpc>
                <a:spcPct val="150000"/>
              </a:lnSpc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>
              <a:lnSpc>
                <a:spcPct val="150000"/>
              </a:lnSpc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>
              <a:lnSpc>
                <a:spcPct val="150000"/>
              </a:lnSpc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>
              <a:lnSpc>
                <a:spcPct val="150000"/>
              </a:lnSpc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>
              <a:lnSpc>
                <a:spcPct val="150000"/>
              </a:lnSpc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0700" y="523875"/>
            <a:ext cx="7008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Повторный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инструктаж на рабочем месте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752475" y="711860"/>
            <a:ext cx="8134350" cy="378394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0000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defTabSz="450000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Внеплановый инструктаж проводится:</a:t>
            </a: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введении в действие новых или изменении законодательных и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иных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нормативных правовых актов, содержащих требования охраны труда, а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также инструкций по охране труда;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изменении технологических процессов, замене или модернизации оборудования, приспособлений, инструмента и других факторов, влияющих на безопасность труда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нарушении работниками требований охраны труда, если эти нарушения создали реальную угрозу наступления тяжких последствий (несчастный случай на производстве, авария и т.п.);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требованию должностных лиц органов государственного надзора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контроля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  по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решению работодателя (или уполномоченного им лица).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rastruba\Pictures\vash_archive_vah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4570412"/>
            <a:ext cx="3333750" cy="228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80592" y="11663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Внеплановый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инструктаж на рабочем месте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0666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609724" y="1495425"/>
            <a:ext cx="7663755" cy="253365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000"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Целевой инструктаж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проводится при выполнении разовых работ, при ликвидации последствий аварий, стихийных бедствий и работ, на которые оформляются наряд-допуск, разрешение или другие специальные документы, а также при проведении в ИОГВ массовых мероприятий (субботники).</a:t>
            </a:r>
            <a:endParaRPr 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2640" y="33265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Целевой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инструктаж на рабочем месте</a:t>
            </a:r>
            <a:endParaRPr lang="ru-RU" sz="2800" dirty="0"/>
          </a:p>
        </p:txBody>
      </p:sp>
      <p:pic>
        <p:nvPicPr>
          <p:cNvPr id="2050" name="Picture 2" descr="C:\Users\rastruba\Pictures\sub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433" y="4437112"/>
            <a:ext cx="3152775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кругленный прямоугольник 35"/>
          <p:cNvSpPr/>
          <p:nvPr/>
        </p:nvSpPr>
        <p:spPr>
          <a:xfrm>
            <a:off x="1064568" y="1196752"/>
            <a:ext cx="7992888" cy="396044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450000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defTabSz="450000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/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450000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Инструктажи на рабочем месте по охране труда</a:t>
            </a:r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 завершаются </a:t>
            </a:r>
            <a:r>
              <a:rPr lang="ru-RU" sz="2000" i="1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устной проверкой </a:t>
            </a:r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знаний и навыков безопасных приемов работы лицом, проводившим инструктаж.</a:t>
            </a:r>
          </a:p>
          <a:p>
            <a:pPr algn="just" defTabSz="450000"/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	</a:t>
            </a:r>
          </a:p>
          <a:p>
            <a:pPr algn="just" defTabSz="450000"/>
            <a:r>
              <a:rPr lang="ru-RU" sz="2000" i="1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	Рекомендуемая </a:t>
            </a:r>
            <a:r>
              <a:rPr lang="ru-RU" sz="2000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форма журнала регистрации инструктажей на рабочем месте приведена в </a:t>
            </a:r>
            <a:r>
              <a:rPr lang="ru-RU" sz="2000" i="1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Приложении 6, ГОСТ 12.0.004-90.</a:t>
            </a:r>
          </a:p>
          <a:p>
            <a:pPr algn="just" defTabSz="450000"/>
            <a:r>
              <a:rPr lang="ru-RU" sz="2000" i="1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	</a:t>
            </a:r>
          </a:p>
          <a:p>
            <a:pPr algn="just" defTabSz="450000"/>
            <a:r>
              <a:rPr lang="ru-RU" sz="2000" i="1" dirty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	</a:t>
            </a:r>
            <a:r>
              <a:rPr lang="ru-RU" sz="2000" i="1" dirty="0" smtClean="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Журнал должен быть пронумерован, прошнурован и скреплен печатью.</a:t>
            </a:r>
          </a:p>
          <a:p>
            <a:pPr algn="just" defTabSz="450000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defTabSz="450000"/>
            <a:endPara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00672" y="260648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Итог проведения инструктажа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985" y="440607"/>
            <a:ext cx="9739082" cy="4896544"/>
          </a:xfrm>
          <a:solidFill>
            <a:schemeClr val="accent5">
              <a:lumMod val="90000"/>
            </a:schemeClr>
          </a:solidFill>
        </p:spPr>
        <p:txBody>
          <a:bodyPr anchor="t"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Constantia" pitchFamily="18" charset="0"/>
              </a:rPr>
              <a:t>Этапы организации работы по охране труда</a:t>
            </a:r>
            <a:br>
              <a:rPr lang="ru-RU" sz="32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Constantia" pitchFamily="18" charset="0"/>
              </a:rPr>
              <a:t>в ИОГВ Мурманской области</a:t>
            </a:r>
            <a:br>
              <a:rPr lang="ru-RU" sz="32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12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12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12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12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</a:br>
            <a:endParaRPr lang="ru-RU" sz="28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3146" y="1772816"/>
            <a:ext cx="81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solidFill>
                  <a:schemeClr val="tx1"/>
                </a:solidFill>
                <a:latin typeface="Constantia" pitchFamily="18" charset="0"/>
              </a:rPr>
              <a:t>I. </a:t>
            </a: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>Назначение специалиста, ответственного за ОТ </a:t>
            </a:r>
            <a:r>
              <a:rPr lang="ru-RU" sz="16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ru-RU" sz="16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8718" y="2636912"/>
            <a:ext cx="81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solidFill>
                  <a:schemeClr val="tx1"/>
                </a:solidFill>
                <a:latin typeface="Constantia" pitchFamily="18" charset="0"/>
              </a:rPr>
              <a:t>II. </a:t>
            </a: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>Обучение специалиста по ОТ</a:t>
            </a:r>
            <a:r>
              <a:rPr lang="en-US" sz="2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>в учреждениях* </a:t>
            </a:r>
            <a:endParaRPr lang="ru-RU" sz="24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8718" y="3501008"/>
            <a:ext cx="81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solidFill>
                  <a:schemeClr val="tx1"/>
                </a:solidFill>
                <a:latin typeface="Constantia" pitchFamily="18" charset="0"/>
              </a:rPr>
              <a:t>III. </a:t>
            </a: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>Разработка локальных нормативных  актов **</a:t>
            </a:r>
            <a:endParaRPr lang="ru-RU" sz="24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8504" y="4365104"/>
            <a:ext cx="81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solidFill>
                  <a:schemeClr val="tx1"/>
                </a:solidFill>
                <a:latin typeface="Constantia" pitchFamily="18" charset="0"/>
              </a:rPr>
              <a:t>IV. </a:t>
            </a: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>Проведение инструктажей</a:t>
            </a:r>
            <a:r>
              <a:rPr lang="en-US" sz="2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>с работниками в ИОГВ</a:t>
            </a:r>
            <a:endParaRPr lang="ru-RU" sz="24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89344" y="5229200"/>
            <a:ext cx="81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solidFill>
                  <a:schemeClr val="tx1"/>
                </a:solidFill>
                <a:latin typeface="Constantia" pitchFamily="18" charset="0"/>
              </a:rPr>
              <a:t>V. </a:t>
            </a:r>
            <a:r>
              <a:rPr lang="ru-RU" sz="2400" dirty="0" smtClean="0">
                <a:solidFill>
                  <a:schemeClr val="tx1"/>
                </a:solidFill>
                <a:latin typeface="Constantia" pitchFamily="18" charset="0"/>
              </a:rPr>
              <a:t>Оформление результатов инструктажей в  журналах</a:t>
            </a:r>
            <a:endParaRPr lang="ru-RU" sz="2400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 flipH="1">
            <a:off x="4348322" y="2291926"/>
            <a:ext cx="154824" cy="10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8" idx="2"/>
          </p:cNvCxnSpPr>
          <p:nvPr/>
        </p:nvCxnSpPr>
        <p:spPr>
          <a:xfrm flipH="1">
            <a:off x="4345570" y="2312816"/>
            <a:ext cx="157576" cy="1759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9" idx="2"/>
          </p:cNvCxnSpPr>
          <p:nvPr/>
        </p:nvCxnSpPr>
        <p:spPr>
          <a:xfrm flipH="1">
            <a:off x="4356108" y="3176912"/>
            <a:ext cx="162610" cy="1462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 bwMode="auto">
          <a:xfrm>
            <a:off x="560512" y="5877272"/>
            <a:ext cx="3888432" cy="64851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*   См. список учреждений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Constantia" pitchFamily="18" charset="0"/>
              </a:rPr>
              <a:t>*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* См. перечень документов</a:t>
            </a:r>
          </a:p>
        </p:txBody>
      </p:sp>
      <p:cxnSp>
        <p:nvCxnSpPr>
          <p:cNvPr id="96" name="Прямая со стрелкой 95"/>
          <p:cNvCxnSpPr>
            <a:stCxn id="9" idx="2"/>
            <a:endCxn id="12" idx="0"/>
          </p:cNvCxnSpPr>
          <p:nvPr/>
        </p:nvCxnSpPr>
        <p:spPr bwMode="auto">
          <a:xfrm>
            <a:off x="4518718" y="3176912"/>
            <a:ext cx="0" cy="32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Прямая со стрелкой 103"/>
          <p:cNvCxnSpPr>
            <a:stCxn id="18" idx="2"/>
            <a:endCxn id="23" idx="0"/>
          </p:cNvCxnSpPr>
          <p:nvPr/>
        </p:nvCxnSpPr>
        <p:spPr bwMode="auto">
          <a:xfrm>
            <a:off x="4538504" y="4905104"/>
            <a:ext cx="840" cy="32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Прямая со стрелкой 15"/>
          <p:cNvCxnSpPr>
            <a:stCxn id="12" idx="2"/>
          </p:cNvCxnSpPr>
          <p:nvPr/>
        </p:nvCxnSpPr>
        <p:spPr bwMode="auto">
          <a:xfrm>
            <a:off x="4518718" y="4041008"/>
            <a:ext cx="0" cy="32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Прямая со стрелкой 19"/>
          <p:cNvCxnSpPr>
            <a:stCxn id="8" idx="2"/>
          </p:cNvCxnSpPr>
          <p:nvPr/>
        </p:nvCxnSpPr>
        <p:spPr bwMode="auto">
          <a:xfrm>
            <a:off x="4503146" y="2312816"/>
            <a:ext cx="0" cy="32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516357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0552" y="260648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nstantia" pitchFamily="18" charset="0"/>
              </a:rPr>
              <a:t>V. </a:t>
            </a:r>
            <a:r>
              <a:rPr lang="ru-RU" sz="2800" dirty="0" smtClean="0">
                <a:latin typeface="Constantia" pitchFamily="18" charset="0"/>
              </a:rPr>
              <a:t>Оформление результатов  инструктажей</a:t>
            </a:r>
            <a:endParaRPr lang="ru-RU" sz="2800" dirty="0"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0552" y="1052736"/>
            <a:ext cx="7776864" cy="25391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          </a:t>
            </a:r>
            <a:r>
              <a:rPr lang="ru-RU" sz="1100" dirty="0" smtClean="0"/>
              <a:t>___________________________________________</a:t>
            </a:r>
            <a:endParaRPr lang="ru-RU" sz="1100" dirty="0"/>
          </a:p>
          <a:p>
            <a:pPr algn="ctr"/>
            <a:r>
              <a:rPr lang="ru-RU" sz="1400" dirty="0"/>
              <a:t>              </a:t>
            </a:r>
            <a:r>
              <a:rPr lang="ru-RU" sz="1400" dirty="0" smtClean="0"/>
              <a:t>наименование ИОГВ Мурманской области</a:t>
            </a:r>
            <a:endParaRPr lang="ru-RU" sz="1400" dirty="0"/>
          </a:p>
          <a:p>
            <a:pPr algn="ctr"/>
            <a:endParaRPr lang="ru-RU" sz="1100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ЖУРНАЛ</a:t>
            </a:r>
            <a:endParaRPr lang="ru-RU" sz="1400" dirty="0"/>
          </a:p>
          <a:p>
            <a:pPr algn="ctr"/>
            <a:r>
              <a:rPr lang="ru-RU" sz="1100" dirty="0"/>
              <a:t>регистрации инструктажа </a:t>
            </a:r>
            <a:r>
              <a:rPr lang="ru-RU" sz="1100" dirty="0" smtClean="0"/>
              <a:t>по охране труда</a:t>
            </a:r>
          </a:p>
          <a:p>
            <a:pPr algn="ctr"/>
            <a:r>
              <a:rPr lang="ru-RU" sz="1100" dirty="0" smtClean="0"/>
              <a:t>на </a:t>
            </a:r>
            <a:r>
              <a:rPr lang="ru-RU" sz="1100" dirty="0"/>
              <a:t>рабочем месте</a:t>
            </a:r>
          </a:p>
          <a:p>
            <a:pPr algn="ctr"/>
            <a:endParaRPr lang="ru-RU" sz="1100" dirty="0"/>
          </a:p>
          <a:p>
            <a:pPr algn="r"/>
            <a:r>
              <a:rPr lang="ru-RU" sz="1100" dirty="0"/>
              <a:t>                       </a:t>
            </a:r>
            <a:r>
              <a:rPr lang="ru-RU" sz="1100" dirty="0" smtClean="0"/>
              <a:t>                                    </a:t>
            </a:r>
            <a:r>
              <a:rPr lang="ru-RU" sz="1100" dirty="0"/>
              <a:t>Начат ______________ </a:t>
            </a:r>
            <a:r>
              <a:rPr lang="ru-RU" sz="1100" dirty="0" smtClean="0"/>
              <a:t>20____ </a:t>
            </a:r>
            <a:r>
              <a:rPr lang="ru-RU" sz="1100" dirty="0"/>
              <a:t>г.</a:t>
            </a:r>
          </a:p>
          <a:p>
            <a:pPr algn="r"/>
            <a:r>
              <a:rPr lang="ru-RU" sz="1100" dirty="0"/>
              <a:t>                                    </a:t>
            </a:r>
            <a:r>
              <a:rPr lang="ru-RU" sz="1100" dirty="0" smtClean="0"/>
              <a:t>                       Окончен </a:t>
            </a:r>
            <a:r>
              <a:rPr lang="ru-RU" sz="1100" dirty="0"/>
              <a:t>____________ </a:t>
            </a:r>
            <a:r>
              <a:rPr lang="ru-RU" sz="1100" dirty="0" smtClean="0"/>
              <a:t>20____ </a:t>
            </a:r>
            <a:r>
              <a:rPr lang="ru-RU" sz="1100" dirty="0"/>
              <a:t>г</a:t>
            </a:r>
            <a:r>
              <a:rPr lang="ru-RU" sz="1100" dirty="0" smtClean="0"/>
              <a:t>.</a:t>
            </a:r>
          </a:p>
          <a:p>
            <a:r>
              <a:rPr lang="ru-RU" sz="1100" dirty="0" smtClean="0"/>
              <a:t>				</a:t>
            </a:r>
            <a:endParaRPr lang="ru-RU" sz="1100" dirty="0"/>
          </a:p>
          <a:p>
            <a:pPr algn="just"/>
            <a:r>
              <a:rPr lang="ru-RU" sz="1100" dirty="0" smtClean="0"/>
              <a:t>			          		                		Хранить  10 лет</a:t>
            </a:r>
          </a:p>
          <a:p>
            <a:pPr algn="r"/>
            <a:r>
              <a:rPr lang="ru-RU" sz="1100" dirty="0"/>
              <a:t>	</a:t>
            </a:r>
            <a:r>
              <a:rPr lang="ru-RU" sz="1100" dirty="0" smtClean="0"/>
              <a:t>				                 На ____  лист.    	</a:t>
            </a:r>
            <a:endParaRPr lang="ru-RU" sz="11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090332"/>
              </p:ext>
            </p:extLst>
          </p:nvPr>
        </p:nvGraphicFramePr>
        <p:xfrm>
          <a:off x="920553" y="4135968"/>
          <a:ext cx="7779618" cy="224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5"/>
                <a:gridCol w="1080120"/>
                <a:gridCol w="864096"/>
                <a:gridCol w="1032765"/>
                <a:gridCol w="814711"/>
                <a:gridCol w="1481293"/>
                <a:gridCol w="1036904"/>
                <a:gridCol w="965674"/>
              </a:tblGrid>
              <a:tr h="251460">
                <a:tc rowSpan="2"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дата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ФИО инструктируемого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Год</a:t>
                      </a:r>
                    </a:p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рождения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Должность</a:t>
                      </a:r>
                    </a:p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инструктируемого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Наименование</a:t>
                      </a:r>
                    </a:p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структур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 </a:t>
                      </a:r>
                      <a:r>
                        <a:rPr lang="ru-RU" sz="1100" b="0" baseline="0" dirty="0" err="1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подразд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ФИО</a:t>
                      </a:r>
                    </a:p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 инструктирующего</a:t>
                      </a:r>
                      <a:endParaRPr lang="ru-RU" sz="1100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Подпись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Constantia" pitchFamily="18" charset="0"/>
                        </a:rPr>
                        <a:t>Инструкти</a:t>
                      </a:r>
                      <a:endParaRPr lang="ru-RU" sz="1100" dirty="0" smtClean="0">
                        <a:latin typeface="Constantia" pitchFamily="18" charset="0"/>
                      </a:endParaRPr>
                    </a:p>
                    <a:p>
                      <a:r>
                        <a:rPr lang="ru-RU" sz="1100" dirty="0" err="1" smtClean="0">
                          <a:latin typeface="Constantia" pitchFamily="18" charset="0"/>
                        </a:rPr>
                        <a:t>рующего</a:t>
                      </a:r>
                      <a:endParaRPr lang="ru-RU" sz="1100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Constantia" pitchFamily="18" charset="0"/>
                        </a:rPr>
                        <a:t>Инструкти</a:t>
                      </a:r>
                      <a:endParaRPr lang="ru-RU" sz="1100" dirty="0" smtClean="0">
                        <a:latin typeface="Constantia" pitchFamily="18" charset="0"/>
                      </a:endParaRPr>
                    </a:p>
                    <a:p>
                      <a:r>
                        <a:rPr lang="ru-RU" sz="1100" dirty="0" err="1" smtClean="0">
                          <a:latin typeface="Constantia" pitchFamily="18" charset="0"/>
                        </a:rPr>
                        <a:t>руемого</a:t>
                      </a:r>
                      <a:endParaRPr lang="ru-RU" sz="1100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75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Скругленный прямоугольник 35"/>
          <p:cNvSpPr/>
          <p:nvPr/>
        </p:nvSpPr>
        <p:spPr>
          <a:xfrm>
            <a:off x="416496" y="260648"/>
            <a:ext cx="9001000" cy="6408712"/>
          </a:xfrm>
          <a:prstGeom prst="round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0000">
              <a:lnSpc>
                <a:spcPct val="150000"/>
              </a:lnSpc>
            </a:pPr>
            <a:r>
              <a:rPr lang="ru-RU" sz="8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 defTabSz="450000">
              <a:lnSpc>
                <a:spcPct val="150000"/>
              </a:lnSpc>
            </a:pPr>
            <a:r>
              <a:rPr lang="ru-RU" sz="8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8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</a:p>
          <a:p>
            <a:pPr algn="ctr" defTabSz="450000">
              <a:lnSpc>
                <a:spcPct val="150000"/>
              </a:lnSpc>
            </a:pPr>
            <a:endParaRPr lang="ru-RU" sz="8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49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Constantia" pitchFamily="18" charset="0"/>
              </a:rPr>
              <a:t>I. </a:t>
            </a:r>
            <a:r>
              <a:rPr lang="ru-RU" sz="3200" dirty="0" smtClean="0">
                <a:latin typeface="Constantia" pitchFamily="18" charset="0"/>
              </a:rPr>
              <a:t>Назначение </a:t>
            </a:r>
            <a:r>
              <a:rPr lang="ru-RU" sz="3200" dirty="0">
                <a:latin typeface="Constantia" pitchFamily="18" charset="0"/>
              </a:rPr>
              <a:t>специалистов, </a:t>
            </a:r>
            <a:r>
              <a:rPr lang="ru-RU" sz="3200" dirty="0" smtClean="0">
                <a:latin typeface="Constantia" pitchFamily="18" charset="0"/>
              </a:rPr>
              <a:t/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ответственных </a:t>
            </a:r>
            <a:r>
              <a:rPr lang="ru-RU" sz="3200" dirty="0">
                <a:latin typeface="Constantia" pitchFamily="18" charset="0"/>
              </a:rPr>
              <a:t>за охрану труда в ИОГВ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3318-3BC5-4E22-AE06-39A9A0DFC7B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008784" y="1700808"/>
            <a:ext cx="3304009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ИОГВ Мурманской области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000672" y="2564904"/>
            <a:ext cx="2160000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Назначены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313040" y="2553431"/>
            <a:ext cx="2160000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Не назначены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2072680" y="3717032"/>
            <a:ext cx="2016224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Министерства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Times New Roman" pitchFamily="18" charset="0"/>
              </a:rPr>
              <a:t>8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2072680" y="4353631"/>
            <a:ext cx="1995210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Комитеты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Times New Roman" pitchFamily="18" charset="0"/>
              </a:rPr>
              <a:t>11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5313040" y="3717032"/>
            <a:ext cx="2160000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Constantia" pitchFamily="18" charset="0"/>
              </a:rPr>
              <a:t>Министерства</a:t>
            </a:r>
            <a:r>
              <a:rPr lang="ru-RU" dirty="0" smtClean="0"/>
              <a:t> -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4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072680" y="5001703"/>
            <a:ext cx="1995210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Управления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 -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3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2072680" y="5649775"/>
            <a:ext cx="1976047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Инспекции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 -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1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5305530" y="4353631"/>
            <a:ext cx="2170444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Инспекции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- 1</a:t>
            </a:r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6177136" y="3131357"/>
            <a:ext cx="648072" cy="3696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5</a:t>
            </a: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2564475" y="3129495"/>
            <a:ext cx="732341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23</a:t>
            </a:r>
          </a:p>
        </p:txBody>
      </p:sp>
      <p:cxnSp>
        <p:nvCxnSpPr>
          <p:cNvPr id="5" name="Прямая со стрелкой 4"/>
          <p:cNvCxnSpPr>
            <a:stCxn id="7" idx="2"/>
          </p:cNvCxnSpPr>
          <p:nvPr/>
        </p:nvCxnSpPr>
        <p:spPr bwMode="auto">
          <a:xfrm flipH="1">
            <a:off x="3080672" y="2072321"/>
            <a:ext cx="1580117" cy="4811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Прямая со стрелкой 19"/>
          <p:cNvCxnSpPr>
            <a:stCxn id="7" idx="2"/>
          </p:cNvCxnSpPr>
          <p:nvPr/>
        </p:nvCxnSpPr>
        <p:spPr bwMode="auto">
          <a:xfrm>
            <a:off x="4660789" y="2072321"/>
            <a:ext cx="1732251" cy="4811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012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6456" y="0"/>
            <a:ext cx="9849544" cy="7046640"/>
          </a:xfrm>
        </p:spPr>
        <p:txBody>
          <a:bodyPr/>
          <a:lstStyle/>
          <a:p>
            <a:pPr indent="450000">
              <a:spcBef>
                <a:spcPts val="0"/>
              </a:spcBef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>
              <a:spcBef>
                <a:spcPts val="0"/>
              </a:spcBef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000">
              <a:spcBef>
                <a:spcPts val="0"/>
              </a:spcBef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>
              <a:spcBef>
                <a:spcPts val="0"/>
              </a:spcBef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8" name="Прямая со стрелкой 7"/>
          <p:cNvCxnSpPr>
            <a:endCxn id="14" idx="0"/>
          </p:cNvCxnSpPr>
          <p:nvPr/>
        </p:nvCxnSpPr>
        <p:spPr bwMode="auto">
          <a:xfrm flipH="1">
            <a:off x="2010954" y="2240229"/>
            <a:ext cx="1645902" cy="23781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Прямая со стрелкой 9"/>
          <p:cNvCxnSpPr>
            <a:endCxn id="15" idx="0"/>
          </p:cNvCxnSpPr>
          <p:nvPr/>
        </p:nvCxnSpPr>
        <p:spPr bwMode="auto">
          <a:xfrm>
            <a:off x="5010150" y="2384245"/>
            <a:ext cx="4274" cy="7929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Прямая со стрелкой 11"/>
          <p:cNvCxnSpPr>
            <a:endCxn id="16" idx="0"/>
          </p:cNvCxnSpPr>
          <p:nvPr/>
        </p:nvCxnSpPr>
        <p:spPr bwMode="auto">
          <a:xfrm>
            <a:off x="6521624" y="2312237"/>
            <a:ext cx="1429576" cy="23770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Овал 13"/>
          <p:cNvSpPr/>
          <p:nvPr/>
        </p:nvSpPr>
        <p:spPr bwMode="auto">
          <a:xfrm>
            <a:off x="56456" y="4618363"/>
            <a:ext cx="3908996" cy="1690957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Снизить вероятность возникновения рисков повреждения здоровья работников</a:t>
            </a:r>
          </a:p>
        </p:txBody>
      </p:sp>
      <p:sp>
        <p:nvSpPr>
          <p:cNvPr id="15" name="Овал 14"/>
          <p:cNvSpPr/>
          <p:nvPr/>
        </p:nvSpPr>
        <p:spPr bwMode="auto">
          <a:xfrm>
            <a:off x="3059624" y="3177160"/>
            <a:ext cx="3909600" cy="1692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Сократить число несчастных случаев,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связанных с производством</a:t>
            </a:r>
          </a:p>
        </p:txBody>
      </p:sp>
      <p:sp>
        <p:nvSpPr>
          <p:cNvPr id="16" name="Овал 15"/>
          <p:cNvSpPr/>
          <p:nvPr/>
        </p:nvSpPr>
        <p:spPr bwMode="auto">
          <a:xfrm>
            <a:off x="5996400" y="4689328"/>
            <a:ext cx="3909600" cy="1692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Сократить число профессиональных заболеваний</a:t>
            </a:r>
          </a:p>
        </p:txBody>
      </p:sp>
      <p:sp>
        <p:nvSpPr>
          <p:cNvPr id="18" name="Овал 17"/>
          <p:cNvSpPr/>
          <p:nvPr/>
        </p:nvSpPr>
        <p:spPr bwMode="auto">
          <a:xfrm>
            <a:off x="2400299" y="974312"/>
            <a:ext cx="5305425" cy="19506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Обучение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по охране труда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/>
              <a:t>позволяет: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920552" y="188262"/>
            <a:ext cx="8568951" cy="586957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II.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Обучение по охране труда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60512" y="188641"/>
            <a:ext cx="8928992" cy="576063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Нормативно-правовой основой организации работы по обучению работников охране труда являются следующие документы: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72480" y="1124744"/>
            <a:ext cx="9417496" cy="5472608"/>
          </a:xfrm>
        </p:spPr>
        <p:txBody>
          <a:bodyPr/>
          <a:lstStyle/>
          <a:p>
            <a:pPr algn="just" defTabSz="45000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                                 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 Трудовой кодекс Российской Федерации от 30 декабря 2001 года 					№ 197-ФЗ (ТК РФ):</a:t>
            </a:r>
          </a:p>
          <a:p>
            <a:pPr algn="just" defTabSz="450000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1.1. Статья 212 ТК РФ 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Работодатель обязан обеспечить обучение 					    безопасным методам и приемам выполнения работ и оказанию        					    первой помощи пострадавшим на производстве,                                            					    проведение инструктажа по охране труда, стажировки на рабочем                                   	                                   месте и проверки знания требований охраны труда. </a:t>
            </a:r>
          </a:p>
          <a:p>
            <a:pPr algn="just" defTabSz="450000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1.2. Статья 219 ТК РФ 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Каждый работник имеет право на обучение безопасным методам и приемам труда за счет средств работодателя.</a:t>
            </a:r>
          </a:p>
          <a:p>
            <a:pPr algn="just" defTabSz="450000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1.3. Статья 225 ТК РФ 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Обучение и профессиональная подготовка в области охраны труда.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defTabSz="45000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 Постановление Министерства труда и социального развития Российской Федерации и Министерства образования Российской Федерации  от 13 января 2003 года № 1/29 «Об утверждении Порядка обучения по охране труда и проверки знаний требований охраны труда работников организаций».</a:t>
            </a:r>
          </a:p>
          <a:p>
            <a:pPr algn="just" defTabSz="450000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	3. ГОСТ 12.0.004-90 «Межгосударственный стандарт. Система стандартов безопасности труда. Организация обучения безопасности труда. Общие положения» от 01 июля 1991 года.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00472" y="908720"/>
            <a:ext cx="9361040" cy="0"/>
          </a:xfrm>
          <a:prstGeom prst="line">
            <a:avLst/>
          </a:prstGeom>
          <a:ln w="25400">
            <a:solidFill>
              <a:schemeClr val="accent5">
                <a:lumMod val="25000"/>
              </a:schemeClr>
            </a:solidFill>
            <a:headEnd/>
            <a:tailEnd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square" lIns="90000" tIns="46800" rIns="90000" bIns="46800">
            <a:spAutoFit/>
          </a:bodyPr>
          <a:lstStyle/>
          <a:p>
            <a:pPr algn="ctr"/>
            <a:endParaRPr lang="ru-RU" dirty="0"/>
          </a:p>
        </p:txBody>
      </p:sp>
      <p:pic>
        <p:nvPicPr>
          <p:cNvPr id="1026" name="Picture 2" descr="F:\0a3ade944eee28a4732e5251d1f903b2 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915" y="1124744"/>
            <a:ext cx="2304256" cy="2376264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60512" y="188641"/>
            <a:ext cx="8928992" cy="576063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Организация обучения по охране труда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416496" y="908720"/>
            <a:ext cx="9145016" cy="0"/>
          </a:xfrm>
          <a:prstGeom prst="line">
            <a:avLst/>
          </a:prstGeom>
          <a:ln w="25400">
            <a:solidFill>
              <a:schemeClr val="accent5">
                <a:lumMod val="25000"/>
              </a:schemeClr>
            </a:solidFill>
            <a:headEnd/>
            <a:tailEnd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square" lIns="90000" tIns="46800" rIns="90000" bIns="46800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6496" y="1052736"/>
            <a:ext cx="9145016" cy="100811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Все работники, в том числе руководители ИОГВ, обязаны проходить обучение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 по охране труда и проверку знания требований охраны труда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в порядке, установленном Правительством РФ</a:t>
            </a:r>
            <a:endParaRPr lang="ru-RU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8504" y="2492896"/>
            <a:ext cx="4176464" cy="100811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Обучение</a:t>
            </a:r>
          </a:p>
          <a:p>
            <a:pPr algn="ctr">
              <a:lnSpc>
                <a:spcPct val="85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руководителей  и специалистов </a:t>
            </a:r>
          </a:p>
          <a:p>
            <a:pPr algn="ctr">
              <a:lnSpc>
                <a:spcPct val="85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по охране труда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2144688" y="2276872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5097016" y="2492896"/>
            <a:ext cx="4464496" cy="100811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Инструктажи  </a:t>
            </a:r>
          </a:p>
          <a:p>
            <a:pPr algn="ctr">
              <a:lnSpc>
                <a:spcPct val="85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гражданских служащих и работников </a:t>
            </a:r>
          </a:p>
          <a:p>
            <a:pPr algn="ctr">
              <a:lnSpc>
                <a:spcPct val="85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по охране труда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5400000">
            <a:off x="7114034" y="227607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560512" y="4077072"/>
            <a:ext cx="9001000" cy="129614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Ответственность за организацию и своевременность обучения по охране труда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и проверку знаний требований охраны труда работников организации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несет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руководитель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 в порядке, установленном законодательством РФ </a:t>
            </a:r>
            <a:endParaRPr lang="ru-RU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19100" y="-1"/>
            <a:ext cx="9070404" cy="981075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Обучение руководителей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специалистов по охране труда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424608" y="1185279"/>
            <a:ext cx="6480720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Руководители и специалисты по охране труда ИОГВ </a:t>
            </a: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632521" y="1905359"/>
            <a:ext cx="3816424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При поступлении на работу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4880992" y="1905359"/>
            <a:ext cx="4104456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В течение трудовой деятельности 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35701" y="2276872"/>
            <a:ext cx="3813243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Constantia" pitchFamily="18" charset="0"/>
              </a:rPr>
              <a:t>в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 течение первого месяца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4880992" y="2276872"/>
            <a:ext cx="4104456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не реже одного раза в три года</a:t>
            </a:r>
          </a:p>
        </p:txBody>
      </p:sp>
      <p:cxnSp>
        <p:nvCxnSpPr>
          <p:cNvPr id="14" name="Прямая со стрелкой 13"/>
          <p:cNvCxnSpPr>
            <a:stCxn id="2" idx="2"/>
            <a:endCxn id="4" idx="0"/>
          </p:cNvCxnSpPr>
          <p:nvPr/>
        </p:nvCxnSpPr>
        <p:spPr bwMode="auto">
          <a:xfrm flipH="1">
            <a:off x="2540733" y="1556792"/>
            <a:ext cx="2124235" cy="348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Прямая со стрелкой 15"/>
          <p:cNvCxnSpPr>
            <a:stCxn id="2" idx="2"/>
            <a:endCxn id="5" idx="0"/>
          </p:cNvCxnSpPr>
          <p:nvPr/>
        </p:nvCxnSpPr>
        <p:spPr bwMode="auto">
          <a:xfrm>
            <a:off x="4664968" y="1556792"/>
            <a:ext cx="2268252" cy="348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Скругленный прямоугольник 5"/>
          <p:cNvSpPr/>
          <p:nvPr/>
        </p:nvSpPr>
        <p:spPr bwMode="auto">
          <a:xfrm>
            <a:off x="3152800" y="3378004"/>
            <a:ext cx="3024336" cy="411036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Обучение проводится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632520" y="4293096"/>
            <a:ext cx="4752528" cy="1636903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В организациях,  внесенных </a:t>
            </a:r>
            <a:r>
              <a:rPr lang="ru-RU" dirty="0">
                <a:latin typeface="Constantia" pitchFamily="18" charset="0"/>
              </a:rPr>
              <a:t>в </a:t>
            </a:r>
            <a:r>
              <a:rPr lang="ru-RU" dirty="0" smtClean="0">
                <a:latin typeface="Constantia" pitchFamily="18" charset="0"/>
              </a:rPr>
              <a:t>реестр аккредитованных Минтрудом России организаций, оказывающих услуги по обучению в области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охраны труда в городе Мурманске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* 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5778230" y="4293096"/>
            <a:ext cx="3207217" cy="717503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В исполнительном органе государственной власти</a:t>
            </a:r>
          </a:p>
        </p:txBody>
      </p:sp>
      <p:cxnSp>
        <p:nvCxnSpPr>
          <p:cNvPr id="10" name="Прямая со стрелкой 9"/>
          <p:cNvCxnSpPr>
            <a:stCxn id="6" idx="2"/>
            <a:endCxn id="7" idx="0"/>
          </p:cNvCxnSpPr>
          <p:nvPr/>
        </p:nvCxnSpPr>
        <p:spPr bwMode="auto">
          <a:xfrm flipH="1">
            <a:off x="3008784" y="3789040"/>
            <a:ext cx="1656184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Прямая со стрелкой 14"/>
          <p:cNvCxnSpPr>
            <a:stCxn id="6" idx="2"/>
            <a:endCxn id="8" idx="0"/>
          </p:cNvCxnSpPr>
          <p:nvPr/>
        </p:nvCxnSpPr>
        <p:spPr bwMode="auto">
          <a:xfrm>
            <a:off x="4664968" y="3789040"/>
            <a:ext cx="2716871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Прямоугольник 8"/>
          <p:cNvSpPr/>
          <p:nvPr/>
        </p:nvSpPr>
        <p:spPr bwMode="auto">
          <a:xfrm>
            <a:off x="776537" y="5978768"/>
            <a:ext cx="4630712" cy="371513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Constantia" pitchFamily="18" charset="0"/>
              </a:rPr>
              <a:t>* См. список организаций 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Показатели обучения 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специалистов по охране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труда в ИОГВ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3318-3BC5-4E22-AE06-39A9A0DFC7B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008784" y="1700808"/>
            <a:ext cx="3304009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ИОГВ Мурманской области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878600" y="2636912"/>
            <a:ext cx="2354320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Прошли обучение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313040" y="2636952"/>
            <a:ext cx="2160000" cy="6485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Не обучались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в 16 ИОГВ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878600" y="3777567"/>
            <a:ext cx="2354320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  2011 году -  8 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873285" y="4497647"/>
            <a:ext cx="2359635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2014 году - 4</a:t>
            </a: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2432720" y="3212976"/>
            <a:ext cx="1152128" cy="3715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12 </a:t>
            </a:r>
          </a:p>
        </p:txBody>
      </p:sp>
      <p:cxnSp>
        <p:nvCxnSpPr>
          <p:cNvPr id="22" name="Прямая со стрелкой 21"/>
          <p:cNvCxnSpPr>
            <a:stCxn id="7" idx="2"/>
            <a:endCxn id="9" idx="0"/>
          </p:cNvCxnSpPr>
          <p:nvPr/>
        </p:nvCxnSpPr>
        <p:spPr bwMode="auto">
          <a:xfrm>
            <a:off x="4660789" y="2072321"/>
            <a:ext cx="1732251" cy="5646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Прямая со стрелкой 23"/>
          <p:cNvCxnSpPr>
            <a:stCxn id="7" idx="2"/>
          </p:cNvCxnSpPr>
          <p:nvPr/>
        </p:nvCxnSpPr>
        <p:spPr bwMode="auto">
          <a:xfrm flipH="1">
            <a:off x="2864768" y="2072321"/>
            <a:ext cx="1796021" cy="5645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6082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s410620.userapi.com/v410620033/5e45/BpkRmUgjlp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7176" y="4844374"/>
            <a:ext cx="2880320" cy="182498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</p:pic>
      <p:sp>
        <p:nvSpPr>
          <p:cNvPr id="2" name="Прямоугольник 1"/>
          <p:cNvSpPr/>
          <p:nvPr/>
        </p:nvSpPr>
        <p:spPr bwMode="auto">
          <a:xfrm>
            <a:off x="2576735" y="262647"/>
            <a:ext cx="4709281" cy="58695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200" b="1" dirty="0" smtClean="0">
                <a:latin typeface="Constantia" pitchFamily="18" charset="0"/>
                <a:cs typeface="Times New Roman" pitchFamily="18" charset="0"/>
              </a:rPr>
              <a:t>Обучение в ИОГВ 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Constant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920552" y="5012736"/>
            <a:ext cx="5472608" cy="6485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Комиссия  по проверке знаний требований ОТ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(не менее трех человек)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424608" y="1380978"/>
            <a:ext cx="7560839" cy="4638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Программа обучения, утвержденная руководителем  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20751" y="2245074"/>
            <a:ext cx="3864875" cy="4638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Процесс обучения</a:t>
            </a: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776536" y="3541218"/>
            <a:ext cx="1296143" cy="4638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лекции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608912" y="3541218"/>
            <a:ext cx="1624008" cy="4638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семинары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592960" y="3541218"/>
            <a:ext cx="2232248" cy="4638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собеседования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7178425" y="3541218"/>
            <a:ext cx="2167063" cy="4638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</a:rPr>
              <a:t>консультации</a:t>
            </a:r>
          </a:p>
        </p:txBody>
      </p:sp>
      <p:cxnSp>
        <p:nvCxnSpPr>
          <p:cNvPr id="11" name="Прямая со стрелкой 10"/>
          <p:cNvCxnSpPr>
            <a:stCxn id="5" idx="2"/>
            <a:endCxn id="6" idx="0"/>
          </p:cNvCxnSpPr>
          <p:nvPr/>
        </p:nvCxnSpPr>
        <p:spPr bwMode="auto">
          <a:xfrm flipH="1">
            <a:off x="1424608" y="2708920"/>
            <a:ext cx="3228581" cy="8322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Прямая со стрелкой 12"/>
          <p:cNvCxnSpPr>
            <a:stCxn id="5" idx="2"/>
            <a:endCxn id="7" idx="0"/>
          </p:cNvCxnSpPr>
          <p:nvPr/>
        </p:nvCxnSpPr>
        <p:spPr bwMode="auto">
          <a:xfrm flipH="1">
            <a:off x="3420916" y="2708920"/>
            <a:ext cx="1232273" cy="8322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Прямая со стрелкой 15"/>
          <p:cNvCxnSpPr>
            <a:stCxn id="5" idx="2"/>
            <a:endCxn id="8" idx="0"/>
          </p:cNvCxnSpPr>
          <p:nvPr/>
        </p:nvCxnSpPr>
        <p:spPr bwMode="auto">
          <a:xfrm>
            <a:off x="4653189" y="2708920"/>
            <a:ext cx="1055895" cy="8322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Прямая со стрелкой 17"/>
          <p:cNvCxnSpPr>
            <a:stCxn id="5" idx="2"/>
            <a:endCxn id="9" idx="0"/>
          </p:cNvCxnSpPr>
          <p:nvPr/>
        </p:nvCxnSpPr>
        <p:spPr bwMode="auto">
          <a:xfrm>
            <a:off x="4653189" y="2708920"/>
            <a:ext cx="3608768" cy="8322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Прямая со стрелкой 26"/>
          <p:cNvCxnSpPr/>
          <p:nvPr/>
        </p:nvCxnSpPr>
        <p:spPr bwMode="auto">
          <a:xfrm>
            <a:off x="4653188" y="1844824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40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22593</TotalTime>
  <Words>592</Words>
  <Application>Microsoft Office PowerPoint</Application>
  <PresentationFormat>Лист A4 (210x297 мм)</PresentationFormat>
  <Paragraphs>253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Оформление по умолчанию</vt:lpstr>
      <vt:lpstr>Презентация PowerPoint</vt:lpstr>
      <vt:lpstr>Этапы организации работы по охране труда в ИОГВ Мурманской области    </vt:lpstr>
      <vt:lpstr>I. Назначение специалистов,  ответственных за охрану труда в ИОГВ </vt:lpstr>
      <vt:lpstr>Презентация PowerPoint</vt:lpstr>
      <vt:lpstr>Нормативно-правовой основой организации работы по обучению работников охране труда являются следующие документы:</vt:lpstr>
      <vt:lpstr>Организация обучения по охране труда</vt:lpstr>
      <vt:lpstr>Обучение руководителей  и специалистов по охране труда</vt:lpstr>
      <vt:lpstr>Показатели обучения    специалистов по охране труда в ИОГВ</vt:lpstr>
      <vt:lpstr>Презентация PowerPoint</vt:lpstr>
      <vt:lpstr>Проверка знаний требований охраны труда</vt:lpstr>
      <vt:lpstr>Презентация PowerPoint</vt:lpstr>
      <vt:lpstr>Презентация PowerPoint</vt:lpstr>
      <vt:lpstr>IV. Инструктажи государственных гражданских служащих и работников ИОГВ по охране труда</vt:lpstr>
      <vt:lpstr>Вводный инструктаж по охране труда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Охрана труда</dc:title>
  <dc:creator>Даценко А.И.</dc:creator>
  <cp:lastModifiedBy>Раструба Н.В.</cp:lastModifiedBy>
  <cp:revision>1564</cp:revision>
  <cp:lastPrinted>2015-04-06T14:11:20Z</cp:lastPrinted>
  <dcterms:created xsi:type="dcterms:W3CDTF">2002-02-18T19:27:46Z</dcterms:created>
  <dcterms:modified xsi:type="dcterms:W3CDTF">2015-04-09T09:13:09Z</dcterms:modified>
</cp:coreProperties>
</file>